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60" r:id="rId3"/>
    <p:sldId id="261" r:id="rId4"/>
    <p:sldId id="276" r:id="rId5"/>
    <p:sldId id="268" r:id="rId6"/>
    <p:sldId id="269" r:id="rId8"/>
    <p:sldId id="270" r:id="rId9"/>
    <p:sldId id="267" r:id="rId10"/>
    <p:sldId id="274" r:id="rId11"/>
    <p:sldId id="275" r:id="rId12"/>
    <p:sldId id="266" r:id="rId13"/>
    <p:sldId id="262" r:id="rId14"/>
    <p:sldId id="264" r:id="rId15"/>
    <p:sldId id="271" r:id="rId16"/>
    <p:sldId id="272" r:id="rId17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微软雅黑" panose="020B0503020204020204" pitchFamily="34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141"/>
    <a:srgbClr val="306A9B"/>
    <a:srgbClr val="FBAF2D"/>
    <a:srgbClr val="DA2757"/>
    <a:srgbClr val="295175"/>
    <a:srgbClr val="70C833"/>
    <a:srgbClr val="EC566B"/>
    <a:srgbClr val="00A5E7"/>
    <a:srgbClr val="A9C3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771" autoAdjust="0"/>
  </p:normalViewPr>
  <p:slideViewPr>
    <p:cSldViewPr snapToGrid="0">
      <p:cViewPr>
        <p:scale>
          <a:sx n="100" d="100"/>
          <a:sy n="100" d="100"/>
        </p:scale>
        <p:origin x="-294" y="-264"/>
      </p:cViewPr>
      <p:guideLst>
        <p:guide orient="horz" pos="2160"/>
        <p:guide orient="horz" pos="164"/>
        <p:guide orient="horz" pos="4088"/>
        <p:guide pos="2880"/>
        <p:guide pos="234"/>
        <p:guide pos="55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F1F0EC-7AB9-497F-B624-725E9111147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1E5EE-A210-472F-9656-57E9A798D2D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1ppt.com/ziliao/" TargetMode="External"/><Relationship Id="rId8" Type="http://schemas.openxmlformats.org/officeDocument/2006/relationships/hyperlink" Target="http://www.1ppt.com/powerpoint/" TargetMode="External"/><Relationship Id="rId7" Type="http://schemas.openxmlformats.org/officeDocument/2006/relationships/hyperlink" Target="http://www.1ppt.com/xiazai/" TargetMode="External"/><Relationship Id="rId6" Type="http://schemas.openxmlformats.org/officeDocument/2006/relationships/hyperlink" Target="http://www.1ppt.com/tubiao/" TargetMode="External"/><Relationship Id="rId5" Type="http://schemas.openxmlformats.org/officeDocument/2006/relationships/hyperlink" Target="http://www.1ppt.com/beijing/" TargetMode="External"/><Relationship Id="rId4" Type="http://schemas.openxmlformats.org/officeDocument/2006/relationships/hyperlink" Target="http://www.1ppt.com/sucai/" TargetMode="External"/><Relationship Id="rId3" Type="http://schemas.openxmlformats.org/officeDocument/2006/relationships/hyperlink" Target="http://www.1ppt.com/moban/" TargetMode="External"/><Relationship Id="rId24" Type="http://schemas.openxmlformats.org/officeDocument/2006/relationships/hyperlink" Target="http://www.1ppt.com/kejian/lishi/" TargetMode="External"/><Relationship Id="rId23" Type="http://schemas.openxmlformats.org/officeDocument/2006/relationships/hyperlink" Target="http://www.1ppt.com/kejian/dili/" TargetMode="External"/><Relationship Id="rId22" Type="http://schemas.openxmlformats.org/officeDocument/2006/relationships/hyperlink" Target="http://www.1ppt.com/kejian/shengwu/" TargetMode="External"/><Relationship Id="rId21" Type="http://schemas.openxmlformats.org/officeDocument/2006/relationships/hyperlink" Target="http://www.1ppt.com/kejian/huaxue/" TargetMode="External"/><Relationship Id="rId20" Type="http://schemas.openxmlformats.org/officeDocument/2006/relationships/hyperlink" Target="http://www.1ppt.com/kejian/wuli/" TargetMode="External"/><Relationship Id="rId2" Type="http://schemas.openxmlformats.org/officeDocument/2006/relationships/notesMaster" Target="../notesMasters/notesMaster1.xml"/><Relationship Id="rId19" Type="http://schemas.openxmlformats.org/officeDocument/2006/relationships/hyperlink" Target="http://www.1ppt.com/kejian/kexue/" TargetMode="External"/><Relationship Id="rId18" Type="http://schemas.openxmlformats.org/officeDocument/2006/relationships/hyperlink" Target="http://www.1ppt.com/kejian/meishu/" TargetMode="External"/><Relationship Id="rId17" Type="http://schemas.openxmlformats.org/officeDocument/2006/relationships/hyperlink" Target="http://www.1ppt.com/kejian/yingyu/" TargetMode="External"/><Relationship Id="rId16" Type="http://schemas.openxmlformats.org/officeDocument/2006/relationships/hyperlink" Target="http://www.1ppt.com/kejian/shuxue/" TargetMode="External"/><Relationship Id="rId15" Type="http://schemas.openxmlformats.org/officeDocument/2006/relationships/hyperlink" Target="http://www.1ppt.com/kejian/yuwen/" TargetMode="External"/><Relationship Id="rId14" Type="http://schemas.openxmlformats.org/officeDocument/2006/relationships/hyperlink" Target="http://www.1ppt.com/kejian/" TargetMode="External"/><Relationship Id="rId13" Type="http://schemas.openxmlformats.org/officeDocument/2006/relationships/hyperlink" Target="http://www.1ppt.cn/" TargetMode="External"/><Relationship Id="rId12" Type="http://schemas.openxmlformats.org/officeDocument/2006/relationships/hyperlink" Target="http://www.1ppt.com/jiaoan/" TargetMode="External"/><Relationship Id="rId11" Type="http://schemas.openxmlformats.org/officeDocument/2006/relationships/hyperlink" Target="http://www.1ppt.com/shiti/" TargetMode="External"/><Relationship Id="rId10" Type="http://schemas.openxmlformats.org/officeDocument/2006/relationships/hyperlink" Target="http://www.1ppt.com/fanwen/" TargetMode="Externa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模板：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3"/>
              </a:rPr>
              <a:t>www.1ppt.com/moban/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素材：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4"/>
              </a:rPr>
              <a:t>www.1ppt.com/sucai/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背景：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5"/>
              </a:rPr>
              <a:t>www.1ppt.com/beijing/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图表：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6"/>
              </a:rPr>
              <a:t>www.1ppt.com/tubiao/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7"/>
              </a:rPr>
              <a:t>www.1ppt.com/xiazai/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教程： 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8"/>
              </a:rPr>
              <a:t>www.1ppt.com/powerpoint/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资料下载：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9"/>
              </a:rPr>
              <a:t>www.1ppt.com/ziliao/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范文下载：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0"/>
              </a:rPr>
              <a:t>www.1ppt.com/fanwen/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试卷下载：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1"/>
              </a:rPr>
              <a:t>www.1ppt.com/shiti/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教案下载：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2"/>
              </a:rPr>
              <a:t>www.1ppt.com/jiaoan/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论坛：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3"/>
              </a:rPr>
              <a:t>www.1ppt.cn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                            PPT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4"/>
              </a:rPr>
              <a:t>www.1ppt.com/kejian/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语文课件：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5"/>
              </a:rPr>
              <a:t>www.1ppt.com/kejian/yuwen/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数学课件：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6"/>
              </a:rPr>
              <a:t>www.1ppt.com/kejian/shuxue/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英语课件：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7"/>
              </a:rPr>
              <a:t>www.1ppt.com/kejian/yingyu/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美术课件：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8"/>
              </a:rPr>
              <a:t>www.1ppt.com/kejian/meishu/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科学课件：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19"/>
              </a:rPr>
              <a:t>www.1ppt.com/kejian/kexue/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物理课件：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0"/>
              </a:rPr>
              <a:t>www.1ppt.com/kejian/wuli/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化学课件：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1"/>
              </a:rPr>
              <a:t>www.1ppt.com/kejian/huaxue/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生物课件：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2"/>
              </a:rPr>
              <a:t>www.1ppt.com/kejian/shengwu/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地理课件：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3"/>
              </a:rPr>
              <a:t>www.1ppt.com/kejian/dili/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        </a:t>
            </a:r>
            <a:r>
              <a:rPr lang="zh-CN" altLang="en-US" sz="1200" dirty="0" smtClean="0">
                <a:solidFill>
                  <a:srgbClr val="EEECE1">
                    <a:lumMod val="25000"/>
                  </a:srgbClr>
                </a:solidFill>
              </a:rPr>
              <a:t>历史课件：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  <a:hlinkClick r:id="rId24"/>
              </a:rPr>
              <a:t>www.1ppt.com/kejian/lishi/</a:t>
            </a:r>
            <a:r>
              <a:rPr lang="en-US" altLang="zh-CN" sz="1200" dirty="0" smtClean="0">
                <a:solidFill>
                  <a:srgbClr val="EEECE1">
                    <a:lumMod val="25000"/>
                  </a:srgbClr>
                </a:solidFill>
              </a:rPr>
              <a:t>  </a:t>
            </a:r>
            <a:endParaRPr lang="en-US" altLang="zh-CN" sz="1200" dirty="0" smtClean="0">
              <a:solidFill>
                <a:srgbClr val="EEECE1">
                  <a:lumMod val="25000"/>
                </a:srgbClr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51E5EE-A210-472F-9656-57E9A798D2D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ea typeface="微软雅黑" panose="020B0503020204020204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0.png"/><Relationship Id="rId1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image" Target="../media/image2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9.png"/><Relationship Id="rId7" Type="http://schemas.openxmlformats.org/officeDocument/2006/relationships/image" Target="../media/image18.png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4098" name="标题 1"/>
          <p:cNvSpPr>
            <a:spLocks noGrp="1"/>
          </p:cNvSpPr>
          <p:nvPr>
            <p:ph type="title" idx="4294967295"/>
          </p:nvPr>
        </p:nvSpPr>
        <p:spPr bwMode="auto">
          <a:xfrm>
            <a:off x="0" y="583406"/>
            <a:ext cx="3061313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第一课 </a:t>
            </a:r>
            <a:r>
              <a:rPr lang="en-US" altLang="zh-CN" sz="3600" b="1" dirty="0">
                <a:solidFill>
                  <a:schemeClr val="bg1"/>
                </a:solidFill>
                <a:cs typeface="Times New Roman" panose="02020603050405020304" pitchFamily="18" charset="0"/>
              </a:rPr>
              <a:t>ɑ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 o e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34890" y="1753706"/>
            <a:ext cx="5046890" cy="366602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文本框 3"/>
          <p:cNvSpPr txBox="1"/>
          <p:nvPr/>
        </p:nvSpPr>
        <p:spPr>
          <a:xfrm>
            <a:off x="5429418" y="1797776"/>
            <a:ext cx="3583950" cy="28931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30000"/>
              </a:lnSpc>
              <a:defRPr/>
            </a:pPr>
            <a:r>
              <a:rPr lang="zh-CN" alt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汉语拼音 </a:t>
            </a:r>
            <a:endParaRPr lang="en-US" altLang="zh-CN" sz="6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en-US" altLang="zh-CN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</a:rPr>
              <a:t>ɑ  o  e</a:t>
            </a:r>
            <a:endParaRPr lang="zh-CN" altLang="en-US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我会写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 flipH="1">
            <a:off x="6724650" y="1998496"/>
            <a:ext cx="1879490" cy="4467340"/>
          </a:xfrm>
          <a:prstGeom prst="rect">
            <a:avLst/>
          </a:prstGeom>
        </p:spPr>
      </p:pic>
      <p:cxnSp>
        <p:nvCxnSpPr>
          <p:cNvPr id="20" name="直接连接符 19"/>
          <p:cNvCxnSpPr/>
          <p:nvPr/>
        </p:nvCxnSpPr>
        <p:spPr bwMode="auto">
          <a:xfrm>
            <a:off x="451842" y="5169506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451842" y="5609571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451842" y="6049636"/>
            <a:ext cx="1875622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451842" y="6489700"/>
            <a:ext cx="1875622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451842" y="3308157"/>
            <a:ext cx="1875622" cy="1320194"/>
            <a:chOff x="602455" y="3308157"/>
            <a:chExt cx="2500829" cy="1320194"/>
          </a:xfrm>
        </p:grpSpPr>
        <p:cxnSp>
          <p:nvCxnSpPr>
            <p:cNvPr id="15" name="直接连接符 14"/>
            <p:cNvCxnSpPr/>
            <p:nvPr/>
          </p:nvCxnSpPr>
          <p:spPr bwMode="auto">
            <a:xfrm>
              <a:off x="602455" y="3308157"/>
              <a:ext cx="2500829" cy="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 bwMode="auto">
            <a:xfrm>
              <a:off x="602455" y="3748222"/>
              <a:ext cx="2500829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 bwMode="auto">
            <a:xfrm>
              <a:off x="602455" y="4188287"/>
              <a:ext cx="2500829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 bwMode="auto">
            <a:xfrm>
              <a:off x="602455" y="4628351"/>
              <a:ext cx="2500829" cy="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25" name="Picture 2"/>
            <p:cNvPicPr>
              <a:picLocks noChangeAspect="1" noChangeArrowheads="1"/>
            </p:cNvPicPr>
            <p:nvPr/>
          </p:nvPicPr>
          <p:blipFill rotWithShape="1">
            <a:blip r:embed="rId2" cstate="email"/>
            <a:srcRect/>
            <a:stretch>
              <a:fillRect/>
            </a:stretch>
          </p:blipFill>
          <p:spPr bwMode="auto">
            <a:xfrm>
              <a:off x="1474899" y="3688963"/>
              <a:ext cx="586730" cy="6059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6" name="Picture 3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 bwMode="auto">
          <a:xfrm>
            <a:off x="1126859" y="5533565"/>
            <a:ext cx="398680" cy="640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7" name="直接连接符 56"/>
          <p:cNvCxnSpPr/>
          <p:nvPr/>
        </p:nvCxnSpPr>
        <p:spPr bwMode="auto">
          <a:xfrm>
            <a:off x="2706169" y="3298674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8" name="直接连接符 57"/>
          <p:cNvCxnSpPr/>
          <p:nvPr/>
        </p:nvCxnSpPr>
        <p:spPr bwMode="auto">
          <a:xfrm>
            <a:off x="2706169" y="3738739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9" name="直接连接符 58"/>
          <p:cNvCxnSpPr/>
          <p:nvPr/>
        </p:nvCxnSpPr>
        <p:spPr bwMode="auto">
          <a:xfrm>
            <a:off x="2706169" y="4178804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 bwMode="auto">
          <a:xfrm>
            <a:off x="2706169" y="4618868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1" name="矩形 60"/>
          <p:cNvSpPr/>
          <p:nvPr/>
        </p:nvSpPr>
        <p:spPr>
          <a:xfrm>
            <a:off x="3015525" y="3373854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ō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4937050" y="3373854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ǒ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897812" y="3373854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ò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4" name="矩形 63"/>
          <p:cNvSpPr/>
          <p:nvPr/>
        </p:nvSpPr>
        <p:spPr>
          <a:xfrm>
            <a:off x="3976288" y="3373854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ó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65" name="直接连接符 64"/>
          <p:cNvCxnSpPr/>
          <p:nvPr/>
        </p:nvCxnSpPr>
        <p:spPr bwMode="auto">
          <a:xfrm>
            <a:off x="2706169" y="5131599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直接连接符 65"/>
          <p:cNvCxnSpPr/>
          <p:nvPr/>
        </p:nvCxnSpPr>
        <p:spPr bwMode="auto">
          <a:xfrm>
            <a:off x="2706169" y="5571664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7" name="直接连接符 66"/>
          <p:cNvCxnSpPr/>
          <p:nvPr/>
        </p:nvCxnSpPr>
        <p:spPr bwMode="auto">
          <a:xfrm>
            <a:off x="2706169" y="6011729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8" name="直接连接符 67"/>
          <p:cNvCxnSpPr/>
          <p:nvPr/>
        </p:nvCxnSpPr>
        <p:spPr bwMode="auto">
          <a:xfrm>
            <a:off x="2706169" y="6451793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>
            <a:off x="3015525" y="5212942"/>
            <a:ext cx="6126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ē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4937051" y="5212942"/>
            <a:ext cx="6126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ě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5897813" y="5212942"/>
            <a:ext cx="6126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è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2" name="矩形 71"/>
          <p:cNvSpPr/>
          <p:nvPr/>
        </p:nvSpPr>
        <p:spPr>
          <a:xfrm>
            <a:off x="3976288" y="5212942"/>
            <a:ext cx="61266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é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51843" y="1465016"/>
            <a:ext cx="1875622" cy="1320194"/>
            <a:chOff x="602457" y="1465016"/>
            <a:chExt cx="2500829" cy="1320194"/>
          </a:xfrm>
        </p:grpSpPr>
        <p:cxnSp>
          <p:nvCxnSpPr>
            <p:cNvPr id="10" name="直接连接符 9"/>
            <p:cNvCxnSpPr/>
            <p:nvPr/>
          </p:nvCxnSpPr>
          <p:spPr bwMode="auto">
            <a:xfrm>
              <a:off x="602457" y="1465016"/>
              <a:ext cx="2500829" cy="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 bwMode="auto">
            <a:xfrm>
              <a:off x="602457" y="1905081"/>
              <a:ext cx="2500829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 bwMode="auto">
            <a:xfrm>
              <a:off x="602457" y="2345146"/>
              <a:ext cx="2500829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 bwMode="auto">
            <a:xfrm>
              <a:off x="602457" y="2785210"/>
              <a:ext cx="2500829" cy="0"/>
            </a:xfrm>
            <a:prstGeom prst="line">
              <a:avLst/>
            </a:prstGeom>
            <a:ln w="38100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矩形 42"/>
            <p:cNvSpPr/>
            <p:nvPr/>
          </p:nvSpPr>
          <p:spPr>
            <a:xfrm>
              <a:off x="1438901" y="1486812"/>
              <a:ext cx="872445" cy="110799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6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ɑ</a:t>
              </a:r>
              <a:endParaRPr lang="en-US" altLang="zh-CN" sz="6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cxnSp>
        <p:nvCxnSpPr>
          <p:cNvPr id="27" name="直接连接符 26"/>
          <p:cNvCxnSpPr/>
          <p:nvPr/>
        </p:nvCxnSpPr>
        <p:spPr bwMode="auto">
          <a:xfrm>
            <a:off x="2706169" y="1463111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 bwMode="auto">
          <a:xfrm>
            <a:off x="2706169" y="1903176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 bwMode="auto">
          <a:xfrm>
            <a:off x="2706169" y="2343241"/>
            <a:ext cx="382327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 bwMode="auto">
          <a:xfrm>
            <a:off x="2706169" y="2783305"/>
            <a:ext cx="3823277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3084472" y="1888217"/>
            <a:ext cx="324641" cy="463336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5" cstate="email"/>
          <a:srcRect/>
          <a:stretch>
            <a:fillRect/>
          </a:stretch>
        </p:blipFill>
        <p:spPr>
          <a:xfrm>
            <a:off x="3116875" y="1770440"/>
            <a:ext cx="306350" cy="103597"/>
          </a:xfrm>
          <a:prstGeom prst="rect">
            <a:avLst/>
          </a:prstGeom>
        </p:spPr>
      </p:pic>
      <p:pic>
        <p:nvPicPr>
          <p:cNvPr id="46" name="图片 45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015406" y="1888217"/>
            <a:ext cx="324641" cy="463336"/>
          </a:xfrm>
          <a:prstGeom prst="rect">
            <a:avLst/>
          </a:prstGeom>
        </p:spPr>
      </p:pic>
      <p:pic>
        <p:nvPicPr>
          <p:cNvPr id="47" name="图片 46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4049939" y="1888217"/>
            <a:ext cx="324641" cy="463336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980872" y="1888217"/>
            <a:ext cx="324641" cy="46333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6" cstate="email"/>
          <a:srcRect/>
          <a:stretch>
            <a:fillRect/>
          </a:stretch>
        </p:blipFill>
        <p:spPr>
          <a:xfrm>
            <a:off x="4058382" y="1753121"/>
            <a:ext cx="306350" cy="130449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 rotWithShape="1">
          <a:blip r:embed="rId7" cstate="email"/>
          <a:srcRect/>
          <a:stretch>
            <a:fillRect/>
          </a:stretch>
        </p:blipFill>
        <p:spPr>
          <a:xfrm>
            <a:off x="5024551" y="1740089"/>
            <a:ext cx="306350" cy="1268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8" cstate="email"/>
          <a:srcRect/>
          <a:stretch>
            <a:fillRect/>
          </a:stretch>
        </p:blipFill>
        <p:spPr>
          <a:xfrm>
            <a:off x="6006356" y="1732578"/>
            <a:ext cx="306350" cy="134322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拼音儿歌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462670" y="1667985"/>
            <a:ext cx="5552306" cy="3632200"/>
            <a:chOff x="1950226" y="1667985"/>
            <a:chExt cx="7403075" cy="3632200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50226" y="1667985"/>
              <a:ext cx="7403075" cy="3632200"/>
            </a:xfrm>
            <a:prstGeom prst="rect">
              <a:avLst/>
            </a:prstGeom>
          </p:spPr>
        </p:pic>
        <p:sp>
          <p:nvSpPr>
            <p:cNvPr id="3" name="矩形 2"/>
            <p:cNvSpPr/>
            <p:nvPr/>
          </p:nvSpPr>
          <p:spPr bwMode="auto">
            <a:xfrm>
              <a:off x="2238233" y="1815152"/>
              <a:ext cx="1265380" cy="873457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solidFill>
                <a:srgbClr val="24414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7943181" y="1815151"/>
              <a:ext cx="1265380" cy="873457"/>
            </a:xfrm>
            <a:prstGeom prst="rect">
              <a:avLst/>
            </a:prstGeom>
            <a:solidFill>
              <a:srgbClr val="244141"/>
            </a:solidFill>
            <a:ln w="9525" cap="flat" cmpd="sng" algn="ctr">
              <a:solidFill>
                <a:srgbClr val="24414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681938" y="1883865"/>
            <a:ext cx="509887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54330" algn="just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1.</a:t>
            </a:r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汉语拼音</a:t>
            </a:r>
            <a:r>
              <a:rPr lang="zh-CN" altLang="en-US" sz="24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用处大，读书识字需要它。拼音学得顶呱呱，生字难字都不怕。帮助学习普通话，我们一起学好它。</a:t>
            </a:r>
            <a:endParaRPr lang="zh-CN" altLang="en-US" sz="24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en-US" altLang="zh-CN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2.</a:t>
            </a:r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嘴巴张大 </a:t>
            </a:r>
            <a:r>
              <a:rPr lang="en-US" altLang="zh-CN" sz="2400" dirty="0" smtClean="0">
                <a:solidFill>
                  <a:schemeClr val="bg1"/>
                </a:solidFill>
              </a:rPr>
              <a:t>ɑ </a:t>
            </a:r>
            <a:r>
              <a:rPr lang="en-US" altLang="zh-CN" sz="2400" dirty="0" err="1" smtClean="0">
                <a:solidFill>
                  <a:schemeClr val="bg1"/>
                </a:solidFill>
              </a:rPr>
              <a:t>ɑ</a:t>
            </a:r>
            <a:r>
              <a:rPr lang="en-US" altLang="zh-CN" sz="2400" dirty="0" smtClean="0">
                <a:solidFill>
                  <a:schemeClr val="bg1"/>
                </a:solidFill>
              </a:rPr>
              <a:t> </a:t>
            </a:r>
            <a:r>
              <a:rPr lang="en-US" altLang="zh-CN" sz="2400" dirty="0" err="1" smtClean="0">
                <a:solidFill>
                  <a:schemeClr val="bg1"/>
                </a:solidFill>
              </a:rPr>
              <a:t>ɑ</a:t>
            </a:r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，</a:t>
            </a:r>
            <a:r>
              <a:rPr lang="zh-CN" altLang="en-US" sz="24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嘴巴</a:t>
            </a:r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圆圆 </a:t>
            </a:r>
            <a:r>
              <a:rPr lang="en-US" altLang="zh-CN" sz="24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o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o</a:t>
            </a:r>
            <a:r>
              <a:rPr lang="en-US" altLang="zh-CN" sz="24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o</a:t>
            </a:r>
            <a:r>
              <a:rPr lang="zh-CN" altLang="en-US" sz="2400" dirty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，嘴巴扁</a:t>
            </a:r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扁 </a:t>
            </a:r>
            <a:r>
              <a:rPr lang="en-US" altLang="zh-CN" sz="24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e</a:t>
            </a:r>
            <a:r>
              <a:rPr lang="en-US" altLang="zh-CN" sz="2400" b="1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e</a:t>
            </a:r>
            <a:r>
              <a:rPr lang="zh-CN" altLang="en-US" sz="2400" dirty="0" smtClean="0">
                <a:solidFill>
                  <a:schemeClr val="bg1"/>
                </a:solidFill>
                <a:latin typeface="华文楷体" pitchFamily="2" charset="-122"/>
                <a:ea typeface="华文楷体" pitchFamily="2" charset="-122"/>
              </a:rPr>
              <a:t>。</a:t>
            </a:r>
            <a:endParaRPr lang="zh-CN" altLang="en-US" sz="2400" dirty="0">
              <a:solidFill>
                <a:schemeClr val="bg1"/>
              </a:solidFill>
              <a:latin typeface="华文楷体" pitchFamily="2" charset="-122"/>
              <a:ea typeface="华文楷体" pitchFamily="2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2" cstate="email"/>
          <a:stretch>
            <a:fillRect/>
          </a:stretch>
        </p:blipFill>
        <p:spPr>
          <a:xfrm flipH="1">
            <a:off x="6605684" y="2055329"/>
            <a:ext cx="1879490" cy="4467340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519482" y="1620672"/>
          <a:ext cx="8163499" cy="146304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574895"/>
                <a:gridCol w="654501"/>
                <a:gridCol w="6934103"/>
              </a:tblGrid>
              <a:tr h="323850"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CN" sz="6000" b="1" dirty="0" smtClean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ɑ</a:t>
                      </a:r>
                      <a:endParaRPr lang="en-US" altLang="zh-CN" sz="6000" b="1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写一写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第一笔是左半圆</a:t>
                      </a:r>
                      <a:r>
                        <a:rPr lang="zh-CN" sz="1600" b="1" kern="100" dirty="0">
                          <a:solidFill>
                            <a:srgbClr val="FF0000"/>
                          </a:solidFill>
                          <a:effectLst/>
                        </a:rPr>
                        <a:t>“</a:t>
                      </a:r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r>
                        <a:rPr lang="zh-CN" sz="1600" b="1" kern="100" dirty="0">
                          <a:solidFill>
                            <a:srgbClr val="FF0000"/>
                          </a:solidFill>
                          <a:effectLst/>
                        </a:rPr>
                        <a:t>”</a:t>
                      </a:r>
                      <a:r>
                        <a:rPr lang="zh-CN" sz="1600" kern="100" dirty="0">
                          <a:effectLst/>
                        </a:rPr>
                        <a:t>，第二笔是竖右弯</a:t>
                      </a:r>
                      <a:r>
                        <a:rPr lang="zh-CN" sz="1600" b="1" kern="100" dirty="0">
                          <a:solidFill>
                            <a:srgbClr val="FF0000"/>
                          </a:solidFill>
                          <a:effectLst/>
                        </a:rPr>
                        <a:t>“し”</a:t>
                      </a:r>
                      <a:r>
                        <a:rPr lang="zh-CN" sz="1600" kern="100" dirty="0">
                          <a:effectLst/>
                        </a:rPr>
                        <a:t>，竖要直直的，带个小尾巴，弯不要过长；占满中格。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  <a:tr h="361950"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读一读</a:t>
                      </a:r>
                      <a:endParaRPr lang="zh-CN" sz="16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嘴张大，舌头位置居中，舌面下降到最低度，唇形不圆，软腭上升，关闭鼻腔通道，声带颤动。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  <a:tr h="370624"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说一说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1.</a:t>
                      </a:r>
                      <a:r>
                        <a:rPr lang="zh-CN" sz="1600" b="1" u="sng" kern="0" dirty="0">
                          <a:effectLst/>
                        </a:rPr>
                        <a:t>阿</a:t>
                      </a:r>
                      <a:r>
                        <a:rPr lang="zh-CN" sz="1600" kern="0" dirty="0">
                          <a:effectLst/>
                        </a:rPr>
                        <a:t>姨，您好！</a:t>
                      </a:r>
                      <a:r>
                        <a:rPr lang="en-US" sz="1600" kern="0" dirty="0">
                          <a:effectLst/>
                        </a:rPr>
                        <a:t>2.</a:t>
                      </a:r>
                      <a:r>
                        <a:rPr lang="zh-CN" sz="1600" b="1" u="sng" kern="0" dirty="0">
                          <a:effectLst/>
                        </a:rPr>
                        <a:t>啊</a:t>
                      </a:r>
                      <a:r>
                        <a:rPr lang="zh-CN" sz="1600" kern="0" dirty="0">
                          <a:effectLst/>
                        </a:rPr>
                        <a:t>！我明白了！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494693" y="3163032"/>
          <a:ext cx="8154614" cy="146304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574268"/>
                <a:gridCol w="619350"/>
                <a:gridCol w="6960996"/>
              </a:tblGrid>
              <a:tr h="38441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0" b="1" kern="100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o</a:t>
                      </a:r>
                      <a:endParaRPr lang="zh-CN" sz="6000" b="1" kern="1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写一写</a:t>
                      </a:r>
                      <a:endParaRPr lang="zh-CN" sz="16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左上起笔，一笔写成，要圆滑饱满，占满中格。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  <a:tr h="429645"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读一读</a:t>
                      </a:r>
                      <a:endParaRPr lang="zh-CN" sz="16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1600" kern="0" dirty="0">
                          <a:effectLst/>
                        </a:rPr>
                        <a:t>嘴半开半闭，嘴唇拢圆，舌头往后缩，舌尖下垂，舌根隆起，声带颤动，声音拖长，</a:t>
                      </a:r>
                      <a:r>
                        <a:rPr lang="zh-CN" sz="1600" kern="100" dirty="0">
                          <a:effectLst/>
                        </a:rPr>
                        <a:t>发“喔”音。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  <a:tr h="429645"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说一说</a:t>
                      </a:r>
                      <a:endParaRPr lang="zh-CN" sz="16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</a:rPr>
                        <a:t>1.</a:t>
                      </a:r>
                      <a:r>
                        <a:rPr lang="zh-CN" sz="1600" kern="0" dirty="0">
                          <a:effectLst/>
                        </a:rPr>
                        <a:t>公鸡打鸣，</a:t>
                      </a:r>
                      <a:r>
                        <a:rPr lang="zh-CN" sz="1600" u="sng" kern="0" dirty="0">
                          <a:effectLst/>
                        </a:rPr>
                        <a:t>喔</a:t>
                      </a:r>
                      <a:r>
                        <a:rPr lang="zh-CN" sz="1600" kern="0" dirty="0">
                          <a:effectLst/>
                        </a:rPr>
                        <a:t>喔喔。</a:t>
                      </a:r>
                      <a:r>
                        <a:rPr lang="en-US" sz="1600" kern="0" dirty="0">
                          <a:effectLst/>
                        </a:rPr>
                        <a:t>2.</a:t>
                      </a:r>
                      <a:r>
                        <a:rPr lang="zh-CN" sz="1600" kern="0" dirty="0">
                          <a:effectLst/>
                        </a:rPr>
                        <a:t>树上有个小鸟</a:t>
                      </a:r>
                      <a:r>
                        <a:rPr lang="zh-CN" sz="1600" u="sng" kern="0" dirty="0">
                          <a:effectLst/>
                        </a:rPr>
                        <a:t>窝</a:t>
                      </a:r>
                      <a:r>
                        <a:rPr lang="zh-CN" sz="1600" kern="0" dirty="0">
                          <a:effectLst/>
                        </a:rPr>
                        <a:t>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499134" y="4861417"/>
          <a:ext cx="8145732" cy="1706880"/>
        </p:xfrm>
        <a:graphic>
          <a:graphicData uri="http://schemas.openxmlformats.org/drawingml/2006/table">
            <a:tbl>
              <a:tblPr>
                <a:tableStyleId>{00A15C55-8517-42AA-B614-E9B94910E393}</a:tableStyleId>
              </a:tblPr>
              <a:tblGrid>
                <a:gridCol w="573643"/>
                <a:gridCol w="627074"/>
                <a:gridCol w="6945015"/>
              </a:tblGrid>
              <a:tr h="422306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6000" b="1" kern="100" cap="none" spc="0" dirty="0">
                          <a:ln w="1905"/>
                          <a:gradFill>
                            <a:gsLst>
                              <a:gs pos="0">
                                <a:schemeClr val="accent6">
                                  <a:shade val="20000"/>
                                  <a:satMod val="200000"/>
                                </a:schemeClr>
                              </a:gs>
                              <a:gs pos="78000">
                                <a:schemeClr val="accent6">
                                  <a:tint val="90000"/>
                                  <a:shade val="89000"/>
                                  <a:satMod val="220000"/>
                                </a:schemeClr>
                              </a:gs>
                              <a:gs pos="100000">
                                <a:schemeClr val="accent6">
                                  <a:tint val="12000"/>
                                  <a:satMod val="25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innerShdw blurRad="69850" dist="43180" dir="5400000">
                              <a:srgbClr val="000000">
                                <a:alpha val="65000"/>
                              </a:srgbClr>
                            </a:innerShdw>
                          </a:effectLst>
                        </a:rPr>
                        <a:t>e</a:t>
                      </a:r>
                      <a:endParaRPr lang="zh-CN" sz="6000" b="1" kern="100" cap="none" spc="0" dirty="0">
                        <a:ln w="1905"/>
                        <a:gradFill>
                          <a:gsLst>
                            <a:gs pos="0">
                              <a:schemeClr val="accent6">
                                <a:shade val="20000"/>
                                <a:satMod val="200000"/>
                              </a:schemeClr>
                            </a:gs>
                            <a:gs pos="78000">
                              <a:schemeClr val="accent6">
                                <a:tint val="90000"/>
                                <a:shade val="89000"/>
                                <a:satMod val="220000"/>
                              </a:schemeClr>
                            </a:gs>
                            <a:gs pos="100000">
                              <a:schemeClr val="accent6">
                                <a:tint val="12000"/>
                                <a:satMod val="255000"/>
                              </a:schemeClr>
                            </a:gs>
                          </a:gsLst>
                          <a:lin ang="5400000"/>
                        </a:gradFill>
                        <a:effectLst>
                          <a:innerShdw blurRad="69850" dist="43180" dir="5400000">
                            <a:srgbClr val="000000">
                              <a:alpha val="65000"/>
                            </a:srgbClr>
                          </a:innerShdw>
                        </a:effectLst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写一写</a:t>
                      </a:r>
                      <a:endParaRPr lang="zh-CN" sz="16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起笔在中格的中间，写一横后接着写左半圆，一笔写成，占满中格。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  <a:tr h="674119"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读一读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1600" kern="100" dirty="0">
                          <a:effectLst/>
                        </a:rPr>
                        <a:t>口腔半闭，上下牙不要合拢，舌头后缩，舌根隆起，嘴唇不圆。和</a:t>
                      </a:r>
                      <a:r>
                        <a:rPr lang="en-US" sz="1600" kern="100" dirty="0">
                          <a:effectLst/>
                        </a:rPr>
                        <a:t>o</a:t>
                      </a:r>
                      <a:r>
                        <a:rPr lang="zh-CN" sz="1600" kern="100" dirty="0">
                          <a:effectLst/>
                        </a:rPr>
                        <a:t>相比，主要分别是</a:t>
                      </a:r>
                      <a:r>
                        <a:rPr lang="en-US" sz="1600" kern="100" dirty="0">
                          <a:effectLst/>
                        </a:rPr>
                        <a:t>e</a:t>
                      </a:r>
                      <a:r>
                        <a:rPr lang="zh-CN" sz="1600" kern="100" dirty="0">
                          <a:effectLst/>
                        </a:rPr>
                        <a:t>的读音，嘴角要向下展开，发“鹅”的声音。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  <a:tr h="471989">
                <a:tc vMerge="1"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1600" kern="100">
                          <a:effectLst/>
                        </a:rPr>
                        <a:t>说一说</a:t>
                      </a:r>
                      <a:endParaRPr lang="zh-CN" sz="1600" kern="10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1.</a:t>
                      </a:r>
                      <a:r>
                        <a:rPr lang="zh-CN" sz="1600" kern="100" dirty="0">
                          <a:effectLst/>
                        </a:rPr>
                        <a:t>我的</a:t>
                      </a:r>
                      <a:r>
                        <a:rPr lang="zh-CN" sz="1600" u="sng" kern="100" dirty="0">
                          <a:effectLst/>
                        </a:rPr>
                        <a:t>额</a:t>
                      </a:r>
                      <a:r>
                        <a:rPr lang="zh-CN" sz="1600" kern="100" dirty="0">
                          <a:effectLst/>
                        </a:rPr>
                        <a:t>头撞破了。</a:t>
                      </a:r>
                      <a:r>
                        <a:rPr lang="en-US" sz="1600" kern="100" dirty="0">
                          <a:effectLst/>
                        </a:rPr>
                        <a:t>2.</a:t>
                      </a:r>
                      <a:r>
                        <a:rPr lang="zh-CN" sz="1600" kern="100" dirty="0">
                          <a:effectLst/>
                        </a:rPr>
                        <a:t>《嫦</a:t>
                      </a:r>
                      <a:r>
                        <a:rPr lang="zh-CN" sz="1600" u="sng" kern="100" dirty="0">
                          <a:effectLst/>
                        </a:rPr>
                        <a:t>娥</a:t>
                      </a:r>
                      <a:r>
                        <a:rPr lang="zh-CN" sz="1600" kern="100" dirty="0">
                          <a:effectLst/>
                        </a:rPr>
                        <a:t>奔月》是个神话故事。</a:t>
                      </a:r>
                      <a:endParaRPr lang="zh-CN" sz="1600" kern="100" dirty="0">
                        <a:effectLst/>
                        <a:latin typeface="Calibri" panose="020F0502020204030204"/>
                        <a:ea typeface="宋体" panose="02010600030101010101" pitchFamily="2" charset="-122"/>
                        <a:cs typeface="黑体" panose="02010609060101010101" charset="-122"/>
                      </a:endParaRPr>
                    </a:p>
                  </a:txBody>
                  <a:tcPr marL="51435" marR="51435" marT="0" marB="0" anchor="ctr"/>
                </a:tc>
              </a:tr>
            </a:tbl>
          </a:graphicData>
        </a:graphic>
      </p:graphicFrame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要领总结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我会做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6" name="图片 5"/>
          <p:cNvPicPr/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71475" y="3226915"/>
            <a:ext cx="8415152" cy="95502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直接连接符 6"/>
          <p:cNvCxnSpPr/>
          <p:nvPr/>
        </p:nvCxnSpPr>
        <p:spPr bwMode="auto">
          <a:xfrm>
            <a:off x="371476" y="4939965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 bwMode="auto">
          <a:xfrm>
            <a:off x="371476" y="5289493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 bwMode="auto">
          <a:xfrm>
            <a:off x="371476" y="5639021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 bwMode="auto">
          <a:xfrm>
            <a:off x="371476" y="5988548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 bwMode="auto">
          <a:xfrm>
            <a:off x="2679946" y="4939965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 bwMode="auto">
          <a:xfrm>
            <a:off x="2679946" y="5289493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 bwMode="auto">
          <a:xfrm>
            <a:off x="2679946" y="5639021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 bwMode="auto">
          <a:xfrm>
            <a:off x="2679946" y="5988548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1" name="Picture 2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3197860" y="5223588"/>
            <a:ext cx="395429" cy="5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直接连接符 16"/>
          <p:cNvCxnSpPr/>
          <p:nvPr/>
        </p:nvCxnSpPr>
        <p:spPr bwMode="auto">
          <a:xfrm>
            <a:off x="4988417" y="4939965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 bwMode="auto">
          <a:xfrm>
            <a:off x="4988417" y="5289493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 bwMode="auto">
          <a:xfrm>
            <a:off x="4988417" y="5639021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 bwMode="auto">
          <a:xfrm>
            <a:off x="4988417" y="5988548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3"/>
          <p:cNvPicPr>
            <a:picLocks noChangeAspect="1" noChangeArrowheads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 bwMode="auto">
          <a:xfrm>
            <a:off x="5530453" y="5169748"/>
            <a:ext cx="372454" cy="598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6" name="直接连接符 25"/>
          <p:cNvCxnSpPr/>
          <p:nvPr/>
        </p:nvCxnSpPr>
        <p:spPr bwMode="auto">
          <a:xfrm>
            <a:off x="7296888" y="4955647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 bwMode="auto">
          <a:xfrm>
            <a:off x="7296888" y="5305175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 bwMode="auto">
          <a:xfrm>
            <a:off x="7296888" y="5654703"/>
            <a:ext cx="1489739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 bwMode="auto">
          <a:xfrm>
            <a:off x="7296888" y="6004230"/>
            <a:ext cx="1489739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40749" y="1914140"/>
            <a:ext cx="6320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1. </a:t>
            </a:r>
            <a:r>
              <a:rPr lang="zh-CN" altLang="en-US" sz="2800" dirty="0" smtClean="0"/>
              <a:t>看图示，给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ɑ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zh-CN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zh-CN" altLang="en-US" sz="2800" dirty="0" smtClean="0"/>
              <a:t>标声调。</a:t>
            </a:r>
            <a:endParaRPr lang="zh-CN" altLang="en-US" sz="2800" dirty="0"/>
          </a:p>
        </p:txBody>
      </p:sp>
      <p:cxnSp>
        <p:nvCxnSpPr>
          <p:cNvPr id="35" name="直接连接符 34"/>
          <p:cNvCxnSpPr/>
          <p:nvPr/>
        </p:nvCxnSpPr>
        <p:spPr bwMode="auto">
          <a:xfrm flipV="1">
            <a:off x="3305061" y="5008304"/>
            <a:ext cx="256142" cy="146146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5597129" y="4996843"/>
            <a:ext cx="253605" cy="176212"/>
            <a:chOff x="7462838" y="4996843"/>
            <a:chExt cx="338140" cy="176212"/>
          </a:xfrm>
        </p:grpSpPr>
        <p:cxnSp>
          <p:nvCxnSpPr>
            <p:cNvPr id="37" name="直接连接符 36"/>
            <p:cNvCxnSpPr/>
            <p:nvPr/>
          </p:nvCxnSpPr>
          <p:spPr bwMode="auto">
            <a:xfrm>
              <a:off x="7462838" y="4996843"/>
              <a:ext cx="181543" cy="169069"/>
            </a:xfrm>
            <a:prstGeom prst="line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 bwMode="auto">
            <a:xfrm flipV="1">
              <a:off x="7613479" y="5003986"/>
              <a:ext cx="187499" cy="169069"/>
            </a:xfrm>
            <a:prstGeom prst="line">
              <a:avLst/>
            </a:prstGeom>
            <a:ln w="57150">
              <a:headEnd type="none" w="med" len="med"/>
              <a:tailEnd type="none" w="med" len="med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4" name="直接连接符 43"/>
          <p:cNvCxnSpPr/>
          <p:nvPr/>
        </p:nvCxnSpPr>
        <p:spPr bwMode="auto">
          <a:xfrm>
            <a:off x="7893643" y="5022244"/>
            <a:ext cx="200501" cy="169069"/>
          </a:xfrm>
          <a:prstGeom prst="line">
            <a:avLst/>
          </a:prstGeom>
          <a:ln w="57150"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矩形 37"/>
          <p:cNvSpPr/>
          <p:nvPr/>
        </p:nvSpPr>
        <p:spPr>
          <a:xfrm>
            <a:off x="7813810" y="4939965"/>
            <a:ext cx="6078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32" name="直接连接符 31"/>
          <p:cNvCxnSpPr/>
          <p:nvPr/>
        </p:nvCxnSpPr>
        <p:spPr bwMode="auto">
          <a:xfrm>
            <a:off x="971550" y="5081377"/>
            <a:ext cx="253604" cy="0"/>
          </a:xfrm>
          <a:prstGeom prst="line">
            <a:avLst/>
          </a:prstGeom>
          <a:ln w="76200">
            <a:solidFill>
              <a:srgbClr val="FBAF2D"/>
            </a:solidFill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6" name="矩形 35"/>
          <p:cNvSpPr/>
          <p:nvPr/>
        </p:nvSpPr>
        <p:spPr>
          <a:xfrm>
            <a:off x="849753" y="4902994"/>
            <a:ext cx="607859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0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我会做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40749" y="1914140"/>
            <a:ext cx="46923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2. </a:t>
            </a:r>
            <a:r>
              <a:rPr lang="zh-CN" altLang="en-US" sz="2800" dirty="0" smtClean="0"/>
              <a:t>连线，给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o</a:t>
            </a:r>
            <a:r>
              <a:rPr lang="en-US" altLang="zh-CN" sz="2800" dirty="0" smtClean="0"/>
              <a:t> </a:t>
            </a:r>
            <a:r>
              <a:rPr lang="zh-CN" altLang="en-US" sz="2800" dirty="0" smtClean="0"/>
              <a:t>戴上小礼帽</a:t>
            </a:r>
            <a:r>
              <a:rPr lang="zh-CN" altLang="en-US" sz="2800" dirty="0" smtClean="0"/>
              <a:t>。 </a:t>
            </a:r>
            <a:endParaRPr lang="zh-CN" altLang="en-US" sz="2800" dirty="0"/>
          </a:p>
        </p:txBody>
      </p:sp>
      <p:pic>
        <p:nvPicPr>
          <p:cNvPr id="36" name="图片 35"/>
          <p:cNvPicPr/>
          <p:nvPr/>
        </p:nvPicPr>
        <p:blipFill>
          <a:blip r:embed="rId1" cstate="email"/>
          <a:srcRect/>
          <a:stretch>
            <a:fillRect/>
          </a:stretch>
        </p:blipFill>
        <p:spPr bwMode="auto">
          <a:xfrm>
            <a:off x="594850" y="2947924"/>
            <a:ext cx="1189648" cy="1073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图片 37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04968" y="2947924"/>
            <a:ext cx="1271657" cy="1073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图片 39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097094" y="2947924"/>
            <a:ext cx="1282795" cy="107321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图片 40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400359" y="2947924"/>
            <a:ext cx="1282795" cy="107321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2" name="直接连接符 51"/>
          <p:cNvCxnSpPr/>
          <p:nvPr/>
        </p:nvCxnSpPr>
        <p:spPr bwMode="auto">
          <a:xfrm>
            <a:off x="5611689" y="3524188"/>
            <a:ext cx="253604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 bwMode="auto">
          <a:xfrm flipV="1">
            <a:off x="7943776" y="3411458"/>
            <a:ext cx="256142" cy="1461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54" name="组合 53"/>
          <p:cNvGrpSpPr/>
          <p:nvPr/>
        </p:nvGrpSpPr>
        <p:grpSpPr>
          <a:xfrm>
            <a:off x="3260832" y="3497106"/>
            <a:ext cx="276820" cy="169069"/>
            <a:chOff x="7462838" y="4560094"/>
            <a:chExt cx="369093" cy="169069"/>
          </a:xfrm>
        </p:grpSpPr>
        <p:cxnSp>
          <p:nvCxnSpPr>
            <p:cNvPr id="55" name="直接连接符 54"/>
            <p:cNvCxnSpPr/>
            <p:nvPr/>
          </p:nvCxnSpPr>
          <p:spPr bwMode="auto">
            <a:xfrm>
              <a:off x="7462838" y="4560094"/>
              <a:ext cx="181543" cy="16906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 bwMode="auto">
            <a:xfrm flipV="1">
              <a:off x="7644432" y="4560094"/>
              <a:ext cx="187499" cy="16906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cxnSp>
        <p:nvCxnSpPr>
          <p:cNvPr id="57" name="直接连接符 56"/>
          <p:cNvCxnSpPr/>
          <p:nvPr/>
        </p:nvCxnSpPr>
        <p:spPr bwMode="auto">
          <a:xfrm>
            <a:off x="1015403" y="3400029"/>
            <a:ext cx="200501" cy="16906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" name="直接连接符 2"/>
          <p:cNvCxnSpPr/>
          <p:nvPr/>
        </p:nvCxnSpPr>
        <p:spPr bwMode="auto">
          <a:xfrm>
            <a:off x="1419424" y="4021138"/>
            <a:ext cx="6392582" cy="13636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接连接符 31"/>
          <p:cNvCxnSpPr/>
          <p:nvPr/>
        </p:nvCxnSpPr>
        <p:spPr bwMode="auto">
          <a:xfrm flipV="1">
            <a:off x="1419424" y="4021138"/>
            <a:ext cx="4338305" cy="12747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直接连接符 57"/>
          <p:cNvCxnSpPr>
            <a:stCxn id="38" idx="2"/>
          </p:cNvCxnSpPr>
          <p:nvPr/>
        </p:nvCxnSpPr>
        <p:spPr bwMode="auto">
          <a:xfrm>
            <a:off x="3440796" y="4021138"/>
            <a:ext cx="2087182" cy="12747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直接连接符 59"/>
          <p:cNvCxnSpPr>
            <a:endCxn id="41" idx="2"/>
          </p:cNvCxnSpPr>
          <p:nvPr/>
        </p:nvCxnSpPr>
        <p:spPr bwMode="auto">
          <a:xfrm flipV="1">
            <a:off x="3703452" y="4021138"/>
            <a:ext cx="4338305" cy="136366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矩形 21"/>
          <p:cNvSpPr/>
          <p:nvPr/>
        </p:nvSpPr>
        <p:spPr>
          <a:xfrm>
            <a:off x="950398" y="5163058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ō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5508034" y="5163058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ǒ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7786851" y="5163058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ò</a:t>
            </a:r>
            <a:endParaRPr lang="zh-CN" altLang="en-US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3229216" y="5163058"/>
            <a:ext cx="65434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ó</a:t>
            </a:r>
            <a:endParaRPr lang="en-US" altLang="zh-CN" sz="6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标题 1"/>
          <p:cNvSpPr txBox="1"/>
          <p:nvPr/>
        </p:nvSpPr>
        <p:spPr bwMode="auto">
          <a:xfrm>
            <a:off x="0" y="584201"/>
            <a:ext cx="244467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课文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情景图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5032120" y="1489869"/>
            <a:ext cx="3785714" cy="48571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矩形 14"/>
          <p:cNvSpPr/>
          <p:nvPr/>
        </p:nvSpPr>
        <p:spPr>
          <a:xfrm>
            <a:off x="404836" y="1299862"/>
            <a:ext cx="46272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/>
              <a:t>图上画的是什么？在什么地方？在干什么？</a:t>
            </a:r>
            <a:endParaRPr lang="en-US" altLang="zh-CN" sz="2400" dirty="0" smtClean="0"/>
          </a:p>
        </p:txBody>
      </p:sp>
      <p:sp>
        <p:nvSpPr>
          <p:cNvPr id="16" name="文本框 15"/>
          <p:cNvSpPr txBox="1"/>
          <p:nvPr/>
        </p:nvSpPr>
        <p:spPr>
          <a:xfrm>
            <a:off x="509203" y="2486773"/>
            <a:ext cx="436199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公鸡。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公鸡在</a:t>
            </a:r>
            <a:r>
              <a:rPr lang="en-US" altLang="zh-CN" sz="2000" dirty="0" err="1">
                <a:latin typeface="楷体" panose="02010609060101010101" pitchFamily="49" charset="-122"/>
                <a:ea typeface="楷体" panose="02010609060101010101" pitchFamily="49" charset="-122"/>
              </a:rPr>
              <a:t>oo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叫。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白鹅。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大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白鹅张着嘴巴在</a:t>
            </a:r>
            <a:r>
              <a:rPr lang="en-US" altLang="zh-CN" sz="2000" dirty="0" err="1">
                <a:latin typeface="楷体" panose="02010609060101010101" pitchFamily="49" charset="-122"/>
                <a:ea typeface="楷体" panose="02010609060101010101" pitchFamily="49" charset="-122"/>
              </a:rPr>
              <a:t>ee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叫。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342900" indent="-342900">
              <a:lnSpc>
                <a:spcPct val="200000"/>
              </a:lnSpc>
              <a:buFont typeface="Wingdings" panose="05000000000000000000" pitchFamily="2" charset="2"/>
              <a:buChar char="u"/>
            </a:pP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还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有</a:t>
            </a:r>
            <a:r>
              <a:rPr lang="zh-CN" altLang="en-US" sz="2000" dirty="0">
                <a:latin typeface="楷体" panose="02010609060101010101" pitchFamily="49" charset="-122"/>
                <a:ea typeface="楷体" panose="02010609060101010101" pitchFamily="49" charset="-122"/>
              </a:rPr>
              <a:t>一个小女孩，她跟着一个阿姨到河边看大白鹅</a:t>
            </a:r>
            <a:r>
              <a:rPr lang="zh-CN" altLang="en-US" sz="20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zh-CN" altLang="en-US" sz="20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 bwMode="auto">
          <a:xfrm>
            <a:off x="4220361" y="4958968"/>
            <a:ext cx="694063" cy="9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7337234" y="4958968"/>
            <a:ext cx="594911" cy="9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矩形 13"/>
          <p:cNvSpPr/>
          <p:nvPr/>
        </p:nvSpPr>
        <p:spPr>
          <a:xfrm>
            <a:off x="1306791" y="4456192"/>
            <a:ext cx="9364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64" y="1978669"/>
            <a:ext cx="2190265" cy="238084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010" y="1761565"/>
            <a:ext cx="1962361" cy="2815054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96023" y="2183379"/>
            <a:ext cx="2081524" cy="2176139"/>
          </a:xfrm>
          <a:prstGeom prst="rect">
            <a:avLst/>
          </a:prstGeom>
        </p:spPr>
      </p:pic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2" name="标题 1"/>
          <p:cNvSpPr txBox="1"/>
          <p:nvPr/>
        </p:nvSpPr>
        <p:spPr bwMode="auto">
          <a:xfrm>
            <a:off x="0" y="584201"/>
            <a:ext cx="244467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课文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情景图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4856680" y="2843590"/>
            <a:ext cx="735006" cy="241289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www.1ppt.com/moban/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素材：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背景：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www.1ppt.com/beijing/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图表：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www.1ppt.com/xiazai/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www.1ppt.com/ziliao/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www.1ppt.com/fanwen/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www.1ppt.com/shiti/           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www.1ppt.com/jiaoan/       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论坛：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www.1ppt.cn                                     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语文课件：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www.1ppt.com/kejian/yuwen/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数学课件：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www.1ppt.com/kejian/shuxue/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英语课件：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www.1ppt.com/kejian/yingyu/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美术课件：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www.1ppt.com/kejian/meishu/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科学课件：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www.1ppt.com/kejian/kexue/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物理课件：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www.1ppt.com/kejian/wuli/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化学课件：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www.1ppt.com/kejian/huaxue/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生物课件：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www.1ppt.com/kejian/shengwu/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地理课件：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www.1ppt.com/kejian/dili/          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历史课件：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www.1ppt.com/kejian/lishi/       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1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我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80616" y="2058760"/>
            <a:ext cx="93647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9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ɑ</a:t>
            </a:r>
            <a:endParaRPr lang="en-US" altLang="zh-CN" sz="9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4182973" y="2643682"/>
            <a:ext cx="4079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中画的是谁？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182972" y="3187020"/>
            <a:ext cx="26468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一位阿姨的头像。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93457" y="4313473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啊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6163515" y="4084162"/>
            <a:ext cx="95731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ɑ</a:t>
            </a:r>
            <a:endParaRPr lang="zh-CN" altLang="en-US" sz="36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cxnSp>
        <p:nvCxnSpPr>
          <p:cNvPr id="6" name="直接箭头连接符 5"/>
          <p:cNvCxnSpPr/>
          <p:nvPr/>
        </p:nvCxnSpPr>
        <p:spPr bwMode="auto">
          <a:xfrm>
            <a:off x="5224183" y="4733364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4" name="图片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989" y="2337681"/>
            <a:ext cx="2650220" cy="2880827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4187443" y="3559285"/>
            <a:ext cx="43034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50000"/>
              </a:lnSpc>
            </a:pP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这位阿姨</a:t>
            </a:r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的头像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3200" b="1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ɑ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很相似。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/>
      <p:bldP spid="1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1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3488909" y="2625212"/>
            <a:ext cx="694063" cy="9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本框 9"/>
          <p:cNvSpPr txBox="1"/>
          <p:nvPr/>
        </p:nvSpPr>
        <p:spPr>
          <a:xfrm>
            <a:off x="4182972" y="3926823"/>
            <a:ext cx="35702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一只大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公鸡在喔喔打鸣。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182973" y="2724364"/>
            <a:ext cx="4079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中画的是谁？</a:t>
            </a:r>
            <a:endParaRPr lang="en-US" altLang="zh-CN" sz="24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</a:rPr>
              <a:t>它在干什么？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4393457" y="4313473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喔</a:t>
            </a:r>
            <a:endParaRPr lang="zh-CN" altLang="en-US" dirty="0"/>
          </a:p>
        </p:txBody>
      </p:sp>
      <p:sp>
        <p:nvSpPr>
          <p:cNvPr id="17" name="文本框 16"/>
          <p:cNvSpPr txBox="1"/>
          <p:nvPr/>
        </p:nvSpPr>
        <p:spPr>
          <a:xfrm>
            <a:off x="6159277" y="4091815"/>
            <a:ext cx="57259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endParaRPr lang="zh-CN" altLang="en-US" sz="36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5224183" y="4733364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82" y="2297050"/>
            <a:ext cx="2158597" cy="309655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1" cstate="email"/>
          <a:stretch>
            <a:fillRect/>
          </a:stretch>
        </p:blipFill>
        <p:spPr>
          <a:xfrm>
            <a:off x="2975810" y="2011517"/>
            <a:ext cx="5848822" cy="3744903"/>
          </a:xfrm>
          <a:prstGeom prst="rect">
            <a:avLst/>
          </a:prstGeom>
        </p:spPr>
      </p:pic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 bwMode="auto">
          <a:xfrm>
            <a:off x="3538484" y="2557976"/>
            <a:ext cx="594911" cy="955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矩形 8"/>
          <p:cNvSpPr/>
          <p:nvPr/>
        </p:nvSpPr>
        <p:spPr>
          <a:xfrm>
            <a:off x="4182973" y="2657129"/>
            <a:ext cx="407967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>
                <a:solidFill>
                  <a:schemeClr val="bg1"/>
                </a:solidFill>
              </a:rPr>
              <a:t>图</a:t>
            </a:r>
            <a:r>
              <a:rPr lang="zh-CN" altLang="en-US" sz="2400" b="1" dirty="0" smtClean="0">
                <a:solidFill>
                  <a:schemeClr val="bg1"/>
                </a:solidFill>
              </a:rPr>
              <a:t>中画的是谁？</a:t>
            </a:r>
            <a:endParaRPr lang="en-US" altLang="zh-CN" sz="2400" b="1" dirty="0" smtClean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bg1"/>
                </a:solidFill>
              </a:rPr>
              <a:t>它在干什么？</a:t>
            </a:r>
            <a:endParaRPr lang="en-US" altLang="zh-CN" sz="2400" b="1" dirty="0" smtClean="0">
              <a:solidFill>
                <a:schemeClr val="bg1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82973" y="3801524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一只大白鹅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在</a:t>
            </a:r>
            <a:r>
              <a:rPr lang="en-US" altLang="zh-CN" sz="2400" dirty="0" err="1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ee</a:t>
            </a:r>
            <a:r>
              <a:rPr lang="zh-CN" altLang="en-US" sz="24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叫。</a:t>
            </a:r>
            <a:endParaRPr lang="en-US" altLang="zh-CN" sz="24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393457" y="4313473"/>
            <a:ext cx="75052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zh-CN" altLang="en-US" sz="44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鹅</a:t>
            </a:r>
            <a:endParaRPr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152571" y="4087033"/>
            <a:ext cx="572593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60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e</a:t>
            </a:r>
            <a:endParaRPr lang="zh-CN" altLang="en-US" sz="36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endParaRPr lang="zh-CN" altLang="en-US" dirty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5224183" y="4733364"/>
            <a:ext cx="705971" cy="0"/>
          </a:xfrm>
          <a:prstGeom prst="straightConnector1">
            <a:avLst/>
          </a:prstGeom>
          <a:ln w="38100">
            <a:headEnd type="none" w="med" len="med"/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7" name="图片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061" y="2435748"/>
            <a:ext cx="2770508" cy="2896441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</a:rPr>
              <a:t>四线三格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35782" y="1429094"/>
            <a:ext cx="340821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 b="1" dirty="0" smtClean="0">
                <a:latin typeface="微软雅黑" panose="020B0503020204020204" pitchFamily="34" charset="-122"/>
              </a:rPr>
              <a:t>书写儿歌</a:t>
            </a:r>
            <a:endParaRPr lang="en-US" altLang="zh-CN" sz="2800" b="1" dirty="0" smtClean="0">
              <a:latin typeface="微软雅黑" panose="020B0503020204020204" pitchFamily="34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拼音格四条线，</a:t>
            </a:r>
            <a:endParaRPr lang="en-US" altLang="zh-CN" sz="2800" dirty="0" smtClean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拼音宝宝住里面，</a:t>
            </a:r>
            <a:endParaRPr lang="en-US" altLang="zh-CN" sz="2800" dirty="0" smtClean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住上格的不顶线，</a:t>
            </a:r>
            <a:endParaRPr lang="en-US" altLang="zh-CN" sz="2800" dirty="0" smtClean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住下格的不贴边，</a:t>
            </a:r>
            <a:endParaRPr lang="en-US" altLang="zh-CN" sz="2800" dirty="0" smtClean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 smtClean="0">
                <a:latin typeface="华文楷体" pitchFamily="2" charset="-122"/>
                <a:ea typeface="华文楷体" pitchFamily="2" charset="-122"/>
              </a:rPr>
              <a:t>中格写满记心间。</a:t>
            </a:r>
            <a:endParaRPr lang="zh-CN" altLang="en-US" sz="2800" dirty="0"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895348" y="1863228"/>
            <a:ext cx="3204390" cy="1781859"/>
            <a:chOff x="3241034" y="1897643"/>
            <a:chExt cx="4272520" cy="1781859"/>
          </a:xfrm>
        </p:grpSpPr>
        <p:grpSp>
          <p:nvGrpSpPr>
            <p:cNvPr id="5" name="组合 4"/>
            <p:cNvGrpSpPr/>
            <p:nvPr/>
          </p:nvGrpSpPr>
          <p:grpSpPr>
            <a:xfrm>
              <a:off x="3241034" y="2128476"/>
              <a:ext cx="2500829" cy="1320194"/>
              <a:chOff x="3241034" y="2128476"/>
              <a:chExt cx="2500829" cy="1320194"/>
            </a:xfrm>
          </p:grpSpPr>
          <p:cxnSp>
            <p:nvCxnSpPr>
              <p:cNvPr id="10" name="直接连接符 9"/>
              <p:cNvCxnSpPr/>
              <p:nvPr/>
            </p:nvCxnSpPr>
            <p:spPr bwMode="auto">
              <a:xfrm>
                <a:off x="3241034" y="2128476"/>
                <a:ext cx="2500829" cy="0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/>
              <p:cNvCxnSpPr/>
              <p:nvPr/>
            </p:nvCxnSpPr>
            <p:spPr bwMode="auto">
              <a:xfrm>
                <a:off x="3241034" y="2568541"/>
                <a:ext cx="2500829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接连接符 11"/>
              <p:cNvCxnSpPr/>
              <p:nvPr/>
            </p:nvCxnSpPr>
            <p:spPr bwMode="auto">
              <a:xfrm>
                <a:off x="3241034" y="3008606"/>
                <a:ext cx="2500829" cy="0"/>
              </a:xfrm>
              <a:prstGeom prst="line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接连接符 13"/>
              <p:cNvCxnSpPr/>
              <p:nvPr/>
            </p:nvCxnSpPr>
            <p:spPr bwMode="auto">
              <a:xfrm>
                <a:off x="3241034" y="3448670"/>
                <a:ext cx="2500829" cy="0"/>
              </a:xfrm>
              <a:prstGeom prst="line">
                <a:avLst/>
              </a:prstGeom>
              <a:ln w="28575">
                <a:headEnd type="none" w="med" len="med"/>
                <a:tailEnd type="none" w="med" len="med"/>
              </a:ln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" name="文本框 5"/>
            <p:cNvSpPr txBox="1"/>
            <p:nvPr/>
          </p:nvSpPr>
          <p:spPr>
            <a:xfrm>
              <a:off x="4173155" y="2172867"/>
              <a:ext cx="8617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/>
                <a:t>上格</a:t>
              </a:r>
              <a:endParaRPr lang="zh-CN" altLang="en-US" dirty="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4173155" y="2621778"/>
              <a:ext cx="8617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中格</a:t>
              </a:r>
              <a:endParaRPr lang="zh-CN" altLang="en-US" dirty="0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173155" y="3071358"/>
              <a:ext cx="8617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dirty="0" smtClean="0"/>
                <a:t>下格</a:t>
              </a:r>
              <a:endParaRPr lang="zh-CN" altLang="en-US" dirty="0"/>
            </a:p>
          </p:txBody>
        </p:sp>
        <p:sp>
          <p:nvSpPr>
            <p:cNvPr id="21" name="文本框 20"/>
            <p:cNvSpPr txBox="1"/>
            <p:nvPr/>
          </p:nvSpPr>
          <p:spPr>
            <a:xfrm>
              <a:off x="6036226" y="2337708"/>
              <a:ext cx="14773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 smtClean="0"/>
                <a:t>第二线</a:t>
              </a:r>
              <a:endParaRPr lang="zh-CN" altLang="en-US" sz="2400" dirty="0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6036226" y="2777773"/>
              <a:ext cx="14773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 smtClean="0"/>
                <a:t>第三线</a:t>
              </a:r>
              <a:endParaRPr lang="zh-CN" altLang="en-US" sz="2400" dirty="0"/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6036226" y="3217837"/>
              <a:ext cx="14773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 smtClean="0"/>
                <a:t>第四线</a:t>
              </a:r>
              <a:endParaRPr lang="zh-CN" altLang="en-US" sz="2400" dirty="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6036226" y="1897643"/>
              <a:ext cx="147732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2400" dirty="0" smtClean="0"/>
                <a:t>第一线</a:t>
              </a:r>
              <a:endParaRPr lang="zh-CN" altLang="en-US" sz="2400" dirty="0"/>
            </a:p>
          </p:txBody>
        </p:sp>
      </p:grpSp>
      <p:pic>
        <p:nvPicPr>
          <p:cNvPr id="68" name="图片 67"/>
          <p:cNvPicPr>
            <a:picLocks noChangeAspect="1"/>
          </p:cNvPicPr>
          <p:nvPr/>
        </p:nvPicPr>
        <p:blipFill rotWithShape="1">
          <a:blip r:embed="rId1" cstate="email"/>
          <a:srcRect/>
          <a:stretch>
            <a:fillRect/>
          </a:stretch>
        </p:blipFill>
        <p:spPr>
          <a:xfrm>
            <a:off x="896987" y="4631498"/>
            <a:ext cx="936172" cy="1353429"/>
          </a:xfrm>
          <a:prstGeom prst="rect">
            <a:avLst/>
          </a:prstGeom>
        </p:spPr>
      </p:pic>
      <p:pic>
        <p:nvPicPr>
          <p:cNvPr id="69" name="图片 68"/>
          <p:cNvPicPr>
            <a:picLocks noChangeAspect="1"/>
          </p:cNvPicPr>
          <p:nvPr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2652851" y="4631498"/>
            <a:ext cx="914400" cy="1353429"/>
          </a:xfrm>
          <a:prstGeom prst="rect">
            <a:avLst/>
          </a:prstGeom>
        </p:spPr>
      </p:pic>
      <p:pic>
        <p:nvPicPr>
          <p:cNvPr id="70" name="图片 69"/>
          <p:cNvPicPr>
            <a:picLocks noChangeAspect="1"/>
          </p:cNvPicPr>
          <p:nvPr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4386943" y="4631498"/>
            <a:ext cx="936171" cy="135342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486844" y="3298674"/>
            <a:ext cx="3845990" cy="1320194"/>
            <a:chOff x="649125" y="3298674"/>
            <a:chExt cx="5127986" cy="1320194"/>
          </a:xfrm>
        </p:grpSpPr>
        <p:cxnSp>
          <p:nvCxnSpPr>
            <p:cNvPr id="6" name="直接连接符 5"/>
            <p:cNvCxnSpPr/>
            <p:nvPr/>
          </p:nvCxnSpPr>
          <p:spPr bwMode="auto">
            <a:xfrm>
              <a:off x="649125" y="3298674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/>
            <p:nvPr/>
          </p:nvCxnSpPr>
          <p:spPr bwMode="auto">
            <a:xfrm>
              <a:off x="649125" y="3738739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 bwMode="auto">
            <a:xfrm>
              <a:off x="649125" y="4178804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接连接符 8"/>
            <p:cNvCxnSpPr/>
            <p:nvPr/>
          </p:nvCxnSpPr>
          <p:spPr bwMode="auto">
            <a:xfrm>
              <a:off x="649125" y="4618868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矩形 9"/>
            <p:cNvSpPr/>
            <p:nvPr/>
          </p:nvSpPr>
          <p:spPr>
            <a:xfrm>
              <a:off x="1061600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ō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3623634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ǒ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4904650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ò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2342617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ó</a:t>
              </a:r>
              <a:endPara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86844" y="5131599"/>
            <a:ext cx="3823277" cy="1320194"/>
            <a:chOff x="649125" y="5131599"/>
            <a:chExt cx="5097702" cy="1320194"/>
          </a:xfrm>
        </p:grpSpPr>
        <p:cxnSp>
          <p:nvCxnSpPr>
            <p:cNvPr id="14" name="直接连接符 13"/>
            <p:cNvCxnSpPr/>
            <p:nvPr/>
          </p:nvCxnSpPr>
          <p:spPr bwMode="auto">
            <a:xfrm>
              <a:off x="649125" y="5131599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 bwMode="auto">
            <a:xfrm>
              <a:off x="649125" y="5571664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 bwMode="auto">
            <a:xfrm>
              <a:off x="649125" y="6011729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 bwMode="auto">
            <a:xfrm>
              <a:off x="649125" y="6451793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1061600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ē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3623634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ě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4904650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è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342617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é</a:t>
              </a:r>
              <a:endPara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4821932" y="1535540"/>
            <a:ext cx="40318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 smtClean="0"/>
              <a:t>看一看</a:t>
            </a:r>
            <a:r>
              <a:rPr lang="zh-CN" altLang="en-US" sz="2000" dirty="0"/>
              <a:t>，三个字母头</a:t>
            </a:r>
            <a:r>
              <a:rPr lang="zh-CN" altLang="en-US" sz="2000" dirty="0" smtClean="0"/>
              <a:t>上戴着什么？</a:t>
            </a:r>
            <a:endParaRPr lang="zh-CN" altLang="en-US" sz="2000" dirty="0"/>
          </a:p>
        </p:txBody>
      </p:sp>
      <p:sp>
        <p:nvSpPr>
          <p:cNvPr id="32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4821933" y="2281936"/>
            <a:ext cx="39087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11200">
              <a:lnSpc>
                <a:spcPct val="150000"/>
              </a:lnSpc>
            </a:pP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这三个汉语拼音好打扮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！它们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每人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都戴着四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顶漂亮的小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帽子！我们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把它们的这四顶小帽子叫做四声，即：一声</a:t>
            </a:r>
            <a:r>
              <a:rPr lang="zh-CN" altLang="en-US" sz="2800" dirty="0" smtClean="0">
                <a:latin typeface="楷体" panose="02010609060101010101" pitchFamily="49" charset="-122"/>
                <a:ea typeface="楷体" panose="02010609060101010101" pitchFamily="49" charset="-122"/>
              </a:rPr>
              <a:t>、二</a:t>
            </a:r>
            <a:r>
              <a:rPr lang="zh-CN" altLang="en-US" sz="2800" dirty="0">
                <a:latin typeface="楷体" panose="02010609060101010101" pitchFamily="49" charset="-122"/>
                <a:ea typeface="楷体" panose="02010609060101010101" pitchFamily="49" charset="-122"/>
              </a:rPr>
              <a:t>声、三声、四声。</a:t>
            </a:r>
            <a:endParaRPr lang="zh-CN" altLang="en-US" sz="2800" dirty="0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486844" y="1465750"/>
            <a:ext cx="3823277" cy="1320194"/>
            <a:chOff x="3608225" y="1463111"/>
            <a:chExt cx="5097702" cy="1320194"/>
          </a:xfrm>
        </p:grpSpPr>
        <p:cxnSp>
          <p:nvCxnSpPr>
            <p:cNvPr id="38" name="直接连接符 37"/>
            <p:cNvCxnSpPr/>
            <p:nvPr/>
          </p:nvCxnSpPr>
          <p:spPr bwMode="auto">
            <a:xfrm>
              <a:off x="3608225" y="1463111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 bwMode="auto">
            <a:xfrm>
              <a:off x="3608225" y="1903176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 bwMode="auto">
            <a:xfrm>
              <a:off x="3608225" y="2343241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 bwMode="auto">
            <a:xfrm>
              <a:off x="3608225" y="2783305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4112630" y="1888217"/>
              <a:ext cx="432854" cy="463336"/>
            </a:xfrm>
            <a:prstGeom prst="rect">
              <a:avLst/>
            </a:prstGeom>
          </p:spPr>
        </p:pic>
        <p:pic>
          <p:nvPicPr>
            <p:cNvPr id="43" name="图片 42"/>
            <p:cNvPicPr>
              <a:picLocks noChangeAspect="1"/>
            </p:cNvPicPr>
            <p:nvPr/>
          </p:nvPicPr>
          <p:blipFill rotWithShape="1">
            <a:blip r:embed="rId2" cstate="email"/>
            <a:srcRect/>
            <a:stretch>
              <a:fillRect/>
            </a:stretch>
          </p:blipFill>
          <p:spPr>
            <a:xfrm>
              <a:off x="4155833" y="1770440"/>
              <a:ext cx="408467" cy="103597"/>
            </a:xfrm>
            <a:prstGeom prst="rect">
              <a:avLst/>
            </a:prstGeom>
          </p:spPr>
        </p:pic>
        <p:pic>
          <p:nvPicPr>
            <p:cNvPr id="44" name="图片 43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6687208" y="1888217"/>
              <a:ext cx="432854" cy="463336"/>
            </a:xfrm>
            <a:prstGeom prst="rect">
              <a:avLst/>
            </a:prstGeom>
          </p:spPr>
        </p:pic>
        <p:pic>
          <p:nvPicPr>
            <p:cNvPr id="45" name="图片 44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5399919" y="1888217"/>
              <a:ext cx="432854" cy="463336"/>
            </a:xfrm>
            <a:prstGeom prst="rect">
              <a:avLst/>
            </a:prstGeom>
          </p:spPr>
        </p:pic>
        <p:pic>
          <p:nvPicPr>
            <p:cNvPr id="46" name="图片 45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7974496" y="1888217"/>
              <a:ext cx="432854" cy="463336"/>
            </a:xfrm>
            <a:prstGeom prst="rect">
              <a:avLst/>
            </a:prstGeom>
          </p:spPr>
        </p:pic>
        <p:pic>
          <p:nvPicPr>
            <p:cNvPr id="47" name="图片 46"/>
            <p:cNvPicPr>
              <a:picLocks noChangeAspect="1"/>
            </p:cNvPicPr>
            <p:nvPr/>
          </p:nvPicPr>
          <p:blipFill rotWithShape="1">
            <a:blip r:embed="rId3" cstate="email"/>
            <a:srcRect/>
            <a:stretch>
              <a:fillRect/>
            </a:stretch>
          </p:blipFill>
          <p:spPr>
            <a:xfrm>
              <a:off x="5411175" y="1753120"/>
              <a:ext cx="408467" cy="130449"/>
            </a:xfrm>
            <a:prstGeom prst="rect">
              <a:avLst/>
            </a:prstGeom>
          </p:spPr>
        </p:pic>
        <p:pic>
          <p:nvPicPr>
            <p:cNvPr id="48" name="图片 47"/>
            <p:cNvPicPr>
              <a:picLocks noChangeAspect="1"/>
            </p:cNvPicPr>
            <p:nvPr/>
          </p:nvPicPr>
          <p:blipFill rotWithShape="1">
            <a:blip r:embed="rId4" cstate="email"/>
            <a:srcRect/>
            <a:stretch>
              <a:fillRect/>
            </a:stretch>
          </p:blipFill>
          <p:spPr>
            <a:xfrm>
              <a:off x="6699401" y="1740089"/>
              <a:ext cx="408467" cy="126811"/>
            </a:xfrm>
            <a:prstGeom prst="rect">
              <a:avLst/>
            </a:prstGeom>
          </p:spPr>
        </p:pic>
        <p:pic>
          <p:nvPicPr>
            <p:cNvPr id="49" name="图片 48"/>
            <p:cNvPicPr>
              <a:picLocks noChangeAspect="1"/>
            </p:cNvPicPr>
            <p:nvPr/>
          </p:nvPicPr>
          <p:blipFill rotWithShape="1">
            <a:blip r:embed="rId5" cstate="email"/>
            <a:srcRect/>
            <a:stretch>
              <a:fillRect/>
            </a:stretch>
          </p:blipFill>
          <p:spPr>
            <a:xfrm>
              <a:off x="8008474" y="1732578"/>
              <a:ext cx="408467" cy="134322"/>
            </a:xfrm>
            <a:prstGeom prst="rect">
              <a:avLst/>
            </a:prstGeom>
          </p:spPr>
        </p:pic>
      </p:grpSp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6" cstate="email"/>
          <a:srcRect/>
          <a:stretch>
            <a:fillRect/>
          </a:stretch>
        </p:blipFill>
        <p:spPr>
          <a:xfrm>
            <a:off x="486844" y="1692322"/>
            <a:ext cx="3840813" cy="20553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7" cstate="email"/>
          <a:srcRect/>
          <a:stretch>
            <a:fillRect/>
          </a:stretch>
        </p:blipFill>
        <p:spPr>
          <a:xfrm>
            <a:off x="487165" y="3464789"/>
            <a:ext cx="3840813" cy="23567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8" cstate="email"/>
          <a:srcRect/>
          <a:stretch>
            <a:fillRect/>
          </a:stretch>
        </p:blipFill>
        <p:spPr>
          <a:xfrm>
            <a:off x="486844" y="5365751"/>
            <a:ext cx="3840813" cy="18732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五边形 7"/>
          <p:cNvSpPr>
            <a:spLocks noChangeArrowheads="1"/>
          </p:cNvSpPr>
          <p:nvPr/>
        </p:nvSpPr>
        <p:spPr bwMode="auto">
          <a:xfrm>
            <a:off x="0" y="501650"/>
            <a:ext cx="2627710" cy="661988"/>
          </a:xfrm>
          <a:prstGeom prst="homePlate">
            <a:avLst>
              <a:gd name="adj" fmla="val 45226"/>
            </a:avLst>
          </a:prstGeom>
          <a:solidFill>
            <a:srgbClr val="306A9B"/>
          </a:solidFill>
          <a:ln w="12700" cmpd="sng">
            <a:solidFill>
              <a:srgbClr val="41719C"/>
            </a:solidFill>
            <a:miter lim="800000"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mtClean="0">
              <a:solidFill>
                <a:srgbClr val="FFFFFF"/>
              </a:solidFill>
            </a:endParaRPr>
          </a:p>
        </p:txBody>
      </p:sp>
      <p:sp>
        <p:nvSpPr>
          <p:cNvPr id="19" name="标题 1"/>
          <p:cNvSpPr txBox="1"/>
          <p:nvPr/>
        </p:nvSpPr>
        <p:spPr bwMode="auto">
          <a:xfrm>
            <a:off x="513160" y="584201"/>
            <a:ext cx="1931516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eaLnBrk="1" hangingPunct="1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</a:rPr>
              <a:t>我会读</a:t>
            </a:r>
            <a:endParaRPr lang="zh-CN" altLang="zh-CN" sz="3200" b="1" dirty="0" smtClean="0">
              <a:solidFill>
                <a:schemeClr val="bg1"/>
              </a:solidFill>
              <a:latin typeface="微软雅黑" panose="020B0503020204020204" pitchFamily="34" charset="-122"/>
            </a:endParaRPr>
          </a:p>
        </p:txBody>
      </p:sp>
      <p:sp>
        <p:nvSpPr>
          <p:cNvPr id="45" name="TextBox 3"/>
          <p:cNvSpPr txBox="1"/>
          <p:nvPr/>
        </p:nvSpPr>
        <p:spPr>
          <a:xfrm>
            <a:off x="4911050" y="1440881"/>
            <a:ext cx="39598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2800" b="1" dirty="0">
                <a:latin typeface="微软雅黑" panose="020B0503020204020204" pitchFamily="34" charset="-122"/>
              </a:rPr>
              <a:t>儿歌</a:t>
            </a:r>
            <a:endParaRPr lang="en-US" altLang="zh-CN" sz="2800" b="1" dirty="0">
              <a:latin typeface="微软雅黑" panose="020B0503020204020204" pitchFamily="34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>
                <a:latin typeface="华文楷体" pitchFamily="2" charset="-122"/>
                <a:ea typeface="华文楷体" pitchFamily="2" charset="-122"/>
              </a:rPr>
              <a:t>一声高高平又平，</a:t>
            </a:r>
            <a:endParaRPr lang="zh-CN" altLang="en-US" sz="2800" dirty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>
                <a:latin typeface="华文楷体" pitchFamily="2" charset="-122"/>
                <a:ea typeface="华文楷体" pitchFamily="2" charset="-122"/>
              </a:rPr>
              <a:t>二声就像上山坡，</a:t>
            </a:r>
            <a:endParaRPr lang="zh-CN" altLang="en-US" sz="2800" dirty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>
                <a:latin typeface="华文楷体" pitchFamily="2" charset="-122"/>
                <a:ea typeface="华文楷体" pitchFamily="2" charset="-122"/>
              </a:rPr>
              <a:t>三声下坡又上坡，</a:t>
            </a:r>
            <a:endParaRPr lang="zh-CN" altLang="en-US" sz="2800" dirty="0">
              <a:latin typeface="华文楷体" pitchFamily="2" charset="-122"/>
              <a:ea typeface="华文楷体" pitchFamily="2" charset="-122"/>
            </a:endParaRPr>
          </a:p>
          <a:p>
            <a:pPr indent="354330" algn="just">
              <a:lnSpc>
                <a:spcPct val="150000"/>
              </a:lnSpc>
            </a:pPr>
            <a:r>
              <a:rPr lang="zh-CN" altLang="en-US" sz="2800" dirty="0">
                <a:latin typeface="华文楷体" pitchFamily="2" charset="-122"/>
                <a:ea typeface="华文楷体" pitchFamily="2" charset="-122"/>
              </a:rPr>
              <a:t>四声就像下山坡。</a:t>
            </a:r>
            <a:endParaRPr lang="zh-CN" altLang="en-US" sz="2800" dirty="0">
              <a:latin typeface="华文楷体" pitchFamily="2" charset="-122"/>
              <a:ea typeface="华文楷体" pitchFamily="2" charset="-122"/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86844" y="3298674"/>
            <a:ext cx="3845990" cy="1320194"/>
            <a:chOff x="649125" y="3298674"/>
            <a:chExt cx="5127986" cy="1320194"/>
          </a:xfrm>
        </p:grpSpPr>
        <p:cxnSp>
          <p:nvCxnSpPr>
            <p:cNvPr id="41" name="直接连接符 40"/>
            <p:cNvCxnSpPr/>
            <p:nvPr/>
          </p:nvCxnSpPr>
          <p:spPr bwMode="auto">
            <a:xfrm>
              <a:off x="649125" y="3298674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 bwMode="auto">
            <a:xfrm>
              <a:off x="649125" y="3738739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 bwMode="auto">
            <a:xfrm>
              <a:off x="649125" y="4178804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 bwMode="auto">
            <a:xfrm>
              <a:off x="649125" y="4618868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矩形 46"/>
            <p:cNvSpPr/>
            <p:nvPr/>
          </p:nvSpPr>
          <p:spPr>
            <a:xfrm>
              <a:off x="1061600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ō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3623634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ǒ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4904650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 smtClean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ò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2342617" y="3380016"/>
              <a:ext cx="87246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ó</a:t>
              </a:r>
              <a:endPara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486844" y="5131599"/>
            <a:ext cx="3823277" cy="1320194"/>
            <a:chOff x="649125" y="5131599"/>
            <a:chExt cx="5097702" cy="1320194"/>
          </a:xfrm>
        </p:grpSpPr>
        <p:cxnSp>
          <p:nvCxnSpPr>
            <p:cNvPr id="64" name="直接连接符 63"/>
            <p:cNvCxnSpPr/>
            <p:nvPr/>
          </p:nvCxnSpPr>
          <p:spPr bwMode="auto">
            <a:xfrm>
              <a:off x="649125" y="5131599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 bwMode="auto">
            <a:xfrm>
              <a:off x="649125" y="5571664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 bwMode="auto">
            <a:xfrm>
              <a:off x="649125" y="6011729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 bwMode="auto">
            <a:xfrm>
              <a:off x="649125" y="6451793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矩形 67"/>
            <p:cNvSpPr/>
            <p:nvPr/>
          </p:nvSpPr>
          <p:spPr>
            <a:xfrm>
              <a:off x="1061600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ē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623634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ě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4904650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è</a:t>
              </a:r>
              <a:endParaRPr lang="zh-CN" altLang="en-US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2342617" y="5212941"/>
              <a:ext cx="816891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60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</a:rPr>
                <a:t>é</a:t>
              </a:r>
              <a:endParaRPr lang="en-US" altLang="zh-CN" sz="6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486844" y="1465750"/>
            <a:ext cx="3823277" cy="1320194"/>
            <a:chOff x="3608225" y="1463111"/>
            <a:chExt cx="5097702" cy="1320194"/>
          </a:xfrm>
        </p:grpSpPr>
        <p:cxnSp>
          <p:nvCxnSpPr>
            <p:cNvPr id="73" name="直接连接符 72"/>
            <p:cNvCxnSpPr/>
            <p:nvPr/>
          </p:nvCxnSpPr>
          <p:spPr bwMode="auto">
            <a:xfrm>
              <a:off x="3608225" y="1463111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 bwMode="auto">
            <a:xfrm>
              <a:off x="3608225" y="1903176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 bwMode="auto">
            <a:xfrm>
              <a:off x="3608225" y="2343241"/>
              <a:ext cx="5097702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 bwMode="auto">
            <a:xfrm>
              <a:off x="3608225" y="2783305"/>
              <a:ext cx="5097702" cy="0"/>
            </a:xfrm>
            <a:prstGeom prst="line">
              <a:avLst/>
            </a:prstGeom>
            <a:ln w="28575"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77" name="图片 76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4112630" y="1888217"/>
              <a:ext cx="432854" cy="463336"/>
            </a:xfrm>
            <a:prstGeom prst="rect">
              <a:avLst/>
            </a:prstGeom>
          </p:spPr>
        </p:pic>
        <p:pic>
          <p:nvPicPr>
            <p:cNvPr id="78" name="图片 77"/>
            <p:cNvPicPr>
              <a:picLocks noChangeAspect="1"/>
            </p:cNvPicPr>
            <p:nvPr/>
          </p:nvPicPr>
          <p:blipFill rotWithShape="1">
            <a:blip r:embed="rId2" cstate="email"/>
            <a:srcRect/>
            <a:stretch>
              <a:fillRect/>
            </a:stretch>
          </p:blipFill>
          <p:spPr>
            <a:xfrm>
              <a:off x="4155833" y="1770440"/>
              <a:ext cx="408467" cy="103597"/>
            </a:xfrm>
            <a:prstGeom prst="rect">
              <a:avLst/>
            </a:prstGeom>
          </p:spPr>
        </p:pic>
        <p:pic>
          <p:nvPicPr>
            <p:cNvPr id="79" name="图片 78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6687208" y="1888217"/>
              <a:ext cx="432854" cy="463336"/>
            </a:xfrm>
            <a:prstGeom prst="rect">
              <a:avLst/>
            </a:prstGeom>
          </p:spPr>
        </p:pic>
        <p:pic>
          <p:nvPicPr>
            <p:cNvPr id="80" name="图片 79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5399919" y="1888217"/>
              <a:ext cx="432854" cy="463336"/>
            </a:xfrm>
            <a:prstGeom prst="rect">
              <a:avLst/>
            </a:prstGeom>
          </p:spPr>
        </p:pic>
        <p:pic>
          <p:nvPicPr>
            <p:cNvPr id="81" name="图片 80"/>
            <p:cNvPicPr>
              <a:picLocks noChangeAspect="1"/>
            </p:cNvPicPr>
            <p:nvPr/>
          </p:nvPicPr>
          <p:blipFill>
            <a:blip r:embed="rId1" cstate="email"/>
            <a:stretch>
              <a:fillRect/>
            </a:stretch>
          </p:blipFill>
          <p:spPr>
            <a:xfrm>
              <a:off x="7974496" y="1888217"/>
              <a:ext cx="432854" cy="463336"/>
            </a:xfrm>
            <a:prstGeom prst="rect">
              <a:avLst/>
            </a:prstGeom>
          </p:spPr>
        </p:pic>
        <p:pic>
          <p:nvPicPr>
            <p:cNvPr id="82" name="图片 81"/>
            <p:cNvPicPr>
              <a:picLocks noChangeAspect="1"/>
            </p:cNvPicPr>
            <p:nvPr/>
          </p:nvPicPr>
          <p:blipFill rotWithShape="1">
            <a:blip r:embed="rId3" cstate="email"/>
            <a:srcRect/>
            <a:stretch>
              <a:fillRect/>
            </a:stretch>
          </p:blipFill>
          <p:spPr>
            <a:xfrm>
              <a:off x="5411175" y="1753120"/>
              <a:ext cx="408467" cy="130449"/>
            </a:xfrm>
            <a:prstGeom prst="rect">
              <a:avLst/>
            </a:prstGeom>
          </p:spPr>
        </p:pic>
        <p:pic>
          <p:nvPicPr>
            <p:cNvPr id="83" name="图片 82"/>
            <p:cNvPicPr>
              <a:picLocks noChangeAspect="1"/>
            </p:cNvPicPr>
            <p:nvPr/>
          </p:nvPicPr>
          <p:blipFill rotWithShape="1">
            <a:blip r:embed="rId4" cstate="email"/>
            <a:srcRect/>
            <a:stretch>
              <a:fillRect/>
            </a:stretch>
          </p:blipFill>
          <p:spPr>
            <a:xfrm>
              <a:off x="6699401" y="1740089"/>
              <a:ext cx="408467" cy="126811"/>
            </a:xfrm>
            <a:prstGeom prst="rect">
              <a:avLst/>
            </a:prstGeom>
          </p:spPr>
        </p:pic>
        <p:pic>
          <p:nvPicPr>
            <p:cNvPr id="84" name="图片 83"/>
            <p:cNvPicPr>
              <a:picLocks noChangeAspect="1"/>
            </p:cNvPicPr>
            <p:nvPr/>
          </p:nvPicPr>
          <p:blipFill rotWithShape="1">
            <a:blip r:embed="rId5" cstate="email"/>
            <a:srcRect/>
            <a:stretch>
              <a:fillRect/>
            </a:stretch>
          </p:blipFill>
          <p:spPr>
            <a:xfrm>
              <a:off x="8008474" y="1732578"/>
              <a:ext cx="408467" cy="134322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theme/theme1.xml><?xml version="1.0" encoding="utf-8"?>
<a:theme xmlns:a="http://schemas.openxmlformats.org/drawingml/2006/main" name="第一PPT模板网-WWW.1PPT.COM ">
  <a:themeElements>
    <a:clrScheme name="3_Office 主题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3_Office 主题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微软雅黑" panose="020B0503020204020204" pitchFamily="34" charset="-122"/>
          </a:defRPr>
        </a:defPPr>
      </a:lstStyle>
    </a:lnDef>
  </a:objectDefaults>
  <a:extraClrSchemeLst>
    <a:extraClrScheme>
      <a:clrScheme name="3_Office 主题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1708</Words>
  <Application>WPS 演示</Application>
  <PresentationFormat>全屏显示(4:3)</PresentationFormat>
  <Paragraphs>240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Calibri</vt:lpstr>
      <vt:lpstr>Times New Roman</vt:lpstr>
      <vt:lpstr>楷体</vt:lpstr>
      <vt:lpstr>华文楷体</vt:lpstr>
      <vt:lpstr>黑体</vt:lpstr>
      <vt:lpstr>Arial</vt:lpstr>
      <vt:lpstr>Arial Unicode MS</vt:lpstr>
      <vt:lpstr>第一PPT模板网-WWW.1PPT.COM </vt:lpstr>
      <vt:lpstr>第一课 ɑ o 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第一PPT模板网-WWW.1PPT.COM</dc:creator>
  <cp:keywords>第一PPT模板网-WWW.1PPT.COM</cp:keywords>
  <dc:subject>第一PPT模板网-WWW.1PPT.COM</dc:subject>
  <cp:lastModifiedBy>清菡</cp:lastModifiedBy>
  <cp:revision>211</cp:revision>
  <dcterms:created xsi:type="dcterms:W3CDTF">2014-11-28T08:03:00Z</dcterms:created>
  <dcterms:modified xsi:type="dcterms:W3CDTF">2019-09-18T06:39:40Z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2052-11.1.0.9058</vt:lpwstr>
  </property>
</Properties>
</file>